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rimson Text" panose="020B0604020202020204" charset="0"/>
      <p:regular r:id="rId25"/>
      <p:bold r:id="rId26"/>
      <p:italic r:id="rId27"/>
      <p:boldItalic r:id="rId28"/>
    </p:embeddedFont>
    <p:embeddedFont>
      <p:font typeface="Open Sans" panose="020B0604020202020204" pitchFamily="34" charset="0"/>
      <p:regular r:id="rId29"/>
      <p:bold r:id="rId30"/>
      <p:italic r:id="rId31"/>
      <p:boldItalic r:id="rId32"/>
    </p:embeddedFont>
    <p:embeddedFont>
      <p:font typeface="Open Sans ExtraBold" panose="020B0604020202020204" pitchFamily="34" charset="0"/>
      <p:bold r:id="rId33"/>
      <p:boldItalic r:id="rId34"/>
    </p:embeddedFont>
    <p:embeddedFont>
      <p:font typeface="Open Sans Light" panose="020B0604020202020204" pitchFamily="34" charset="0"/>
      <p:regular r:id="rId35"/>
      <p:bold r:id="rId36"/>
      <p:italic r:id="rId37"/>
      <p:boldItalic r:id="rId38"/>
    </p:embeddedFont>
    <p:embeddedFont>
      <p:font typeface="Roboto" panose="020B0604020202020204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A+zkQSiWOEHyHmzRddcy6h2/h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D32A54-B4E3-49AD-AD47-754C8D3E0FFF}">
  <a:tblStyle styleId="{57D32A54-B4E3-49AD-AD47-754C8D3E0F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60" autoAdjust="0"/>
  </p:normalViewPr>
  <p:slideViewPr>
    <p:cSldViewPr snapToGrid="0">
      <p:cViewPr varScale="1">
        <p:scale>
          <a:sx n="61" d="100"/>
          <a:sy n="61" d="100"/>
        </p:scale>
        <p:origin x="14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web/osh/summ1_00.htm#soii_n17_as_t1.f.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ls.gov/charts/census-of-fatal-occupational-injuries/number-and-rate-of-fatal-work-injuries-by-industry.ht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enhance safety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improve productivity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 bottom line</a:t>
            </a: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a4b5f893ef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a4b5f893ef_6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 (Average Precision) is a metric that combines precision and recall.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D1D5DB"/>
                </a:solidFill>
                <a:highlight>
                  <a:srgbClr val="444654"/>
                </a:highlight>
                <a:latin typeface="Roboto"/>
                <a:ea typeface="Roboto"/>
                <a:cs typeface="Roboto"/>
                <a:sym typeface="Roboto"/>
              </a:rPr>
              <a:t>Precision measures the fraction of positive predictions that are correct, while recall measures the fraction of actual positive cases that were correctly predicted.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Recall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proportion of actual positives was identified correctly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TP/TP+FN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Precision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proportion of positive identifications was actually correct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TP/TP+FP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a4f5fc873f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a4f5fc873f_2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a4f5fc873f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a4f5fc873f_4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a4b5f893ef_6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a4b5f893ef_6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a4f5fc873f_5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a4f5fc873f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2020: 1000 workers died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$5B: hospital costs, productivity losses, future earnings lost,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company emphasizes safety - work to reduce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https://www.bls.gov/web/osh/summ1_00.htm#soii_n17_as_t1.f.1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https://www.bls.gov/charts/census-of-fatal-occupational-injuries/number-and-rate-of-fatal-work-injuries-by-industry.htm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https://midwestepi.files.wordpress.com/2017/05/mepi-construction-fatalities-nationwide-final.pdf</a:t>
            </a: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half of injuries are fall/struck-by incidents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Existing use ML, estimated geometry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on that - custom zones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uniqueness of sites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safety rating allows more bids</a:t>
            </a: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a4f5fc873f_5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need a camera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magnitude cheaper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already have cameras budgeted/installed</a:t>
            </a:r>
            <a:endParaRPr/>
          </a:p>
        </p:txBody>
      </p:sp>
      <p:sp>
        <p:nvSpPr>
          <p:cNvPr id="160" name="Google Shape;160;g1a4f5fc873f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a4b5f893ef_2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works because we assume that the workers’ feet are always on the same plane, which means z=0 all the time. (x,y) are world coordinates. (u,v) are pixel values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</a:t>
            </a:r>
            <a:endParaRPr/>
          </a:p>
        </p:txBody>
      </p:sp>
      <p:sp>
        <p:nvSpPr>
          <p:cNvPr id="185" name="Google Shape;185;g1a4b5f893ef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a4b5f893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a4b5f893e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a4b5f893ef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a4b5f893ef_6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a4b5f893ef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a4b5f893ef_2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/>
          <p:nvPr/>
        </p:nvSpPr>
        <p:spPr>
          <a:xfrm>
            <a:off x="4972833" y="0"/>
            <a:ext cx="721916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12;p15"/>
          <p:cNvCxnSpPr/>
          <p:nvPr/>
        </p:nvCxnSpPr>
        <p:spPr>
          <a:xfrm>
            <a:off x="5776231" y="3745282"/>
            <a:ext cx="5687223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5732463" y="2284413"/>
            <a:ext cx="57308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2"/>
          </p:nvPr>
        </p:nvSpPr>
        <p:spPr>
          <a:xfrm>
            <a:off x="5788025" y="4026802"/>
            <a:ext cx="3270250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600"/>
              <a:buNone/>
              <a:defRPr sz="1600" b="1" cap="none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468" y="2766304"/>
            <a:ext cx="2078103" cy="1325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body" idx="3"/>
          </p:nvPr>
        </p:nvSpPr>
        <p:spPr>
          <a:xfrm>
            <a:off x="5781891" y="4449077"/>
            <a:ext cx="59261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Photo">
  <p:cSld name="Column and Phot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" name="Google Shape;97;p24"/>
          <p:cNvCxnSpPr/>
          <p:nvPr/>
        </p:nvCxnSpPr>
        <p:spPr>
          <a:xfrm>
            <a:off x="813071" y="2001772"/>
            <a:ext cx="3295669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" name="Google Shape;9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4"/>
          <p:cNvSpPr/>
          <p:nvPr/>
        </p:nvSpPr>
        <p:spPr>
          <a:xfrm>
            <a:off x="4884234" y="0"/>
            <a:ext cx="730776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4"/>
          <p:cNvSpPr>
            <a:spLocks noGrp="1"/>
          </p:cNvSpPr>
          <p:nvPr>
            <p:ph type="pic" idx="2"/>
          </p:nvPr>
        </p:nvSpPr>
        <p:spPr>
          <a:xfrm>
            <a:off x="4884738" y="0"/>
            <a:ext cx="730726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812800" y="600075"/>
            <a:ext cx="329594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3"/>
          </p:nvPr>
        </p:nvSpPr>
        <p:spPr>
          <a:xfrm>
            <a:off x="776288" y="2535238"/>
            <a:ext cx="3332452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12800" y="6332948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Image">
  <p:cSld name="Column and Imag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25"/>
          <p:cNvCxnSpPr/>
          <p:nvPr/>
        </p:nvCxnSpPr>
        <p:spPr>
          <a:xfrm>
            <a:off x="813071" y="2001772"/>
            <a:ext cx="3295669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6" name="Google Shape;10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812800" y="600075"/>
            <a:ext cx="329594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2"/>
          </p:nvPr>
        </p:nvSpPr>
        <p:spPr>
          <a:xfrm>
            <a:off x="776288" y="2535238"/>
            <a:ext cx="3332452" cy="30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4884738" y="1190625"/>
            <a:ext cx="6977409" cy="5127626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5"/>
          <p:cNvSpPr txBox="1">
            <a:spLocks noGrp="1"/>
          </p:cNvSpPr>
          <p:nvPr>
            <p:ph type="sldNum" idx="12"/>
          </p:nvPr>
        </p:nvSpPr>
        <p:spPr>
          <a:xfrm>
            <a:off x="810122" y="6332948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>
  <p:cSld name="Full-Slide Photo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Photo &amp; Text">
  <p:cSld name="3-Column Photo &amp;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/>
          <p:nvPr/>
        </p:nvSpPr>
        <p:spPr>
          <a:xfrm>
            <a:off x="4186479" y="134938"/>
            <a:ext cx="3862775" cy="659523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7"/>
          <p:cNvSpPr/>
          <p:nvPr/>
        </p:nvSpPr>
        <p:spPr>
          <a:xfrm>
            <a:off x="8184191" y="134938"/>
            <a:ext cx="3862775" cy="659523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166464" y="134938"/>
            <a:ext cx="3885077" cy="659523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1"/>
          </p:nvPr>
        </p:nvSpPr>
        <p:spPr>
          <a:xfrm>
            <a:off x="166688" y="134938"/>
            <a:ext cx="3884612" cy="65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000"/>
              <a:buNone/>
              <a:defRPr>
                <a:solidFill>
                  <a:srgbClr val="82828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body" idx="2"/>
          </p:nvPr>
        </p:nvSpPr>
        <p:spPr>
          <a:xfrm>
            <a:off x="4186478" y="134938"/>
            <a:ext cx="3862776" cy="65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000"/>
              <a:buNone/>
              <a:defRPr>
                <a:solidFill>
                  <a:srgbClr val="82828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3"/>
          </p:nvPr>
        </p:nvSpPr>
        <p:spPr>
          <a:xfrm>
            <a:off x="8184191" y="134938"/>
            <a:ext cx="3862775" cy="659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000"/>
              <a:buNone/>
              <a:defRPr>
                <a:solidFill>
                  <a:srgbClr val="82828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6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>
            <a:spLocks noGrp="1"/>
          </p:cNvSpPr>
          <p:nvPr>
            <p:ph type="body" idx="1"/>
          </p:nvPr>
        </p:nvSpPr>
        <p:spPr>
          <a:xfrm>
            <a:off x="3154363" y="3044825"/>
            <a:ext cx="588327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marL="914400" lvl="1" indent="-5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4400"/>
              <a:buChar char="•"/>
              <a:defRPr sz="4400"/>
            </a:lvl2pPr>
            <a:lvl3pPr marL="1371600" lvl="2" indent="-5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4400"/>
              <a:buChar char="•"/>
              <a:defRPr sz="4400"/>
            </a:lvl3pPr>
            <a:lvl4pPr marL="1828800" lvl="3" indent="-5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4400"/>
              <a:buChar char="•"/>
              <a:defRPr sz="4400"/>
            </a:lvl4pPr>
            <a:lvl5pPr marL="2286000" lvl="4" indent="-5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4400"/>
              <a:buChar char="•"/>
              <a:defRPr sz="4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Headline">
  <p:cSld name="Text with Headlin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7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7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24;p17"/>
          <p:cNvCxnSpPr/>
          <p:nvPr/>
        </p:nvCxnSpPr>
        <p:spPr>
          <a:xfrm>
            <a:off x="2384121" y="2001772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2"/>
          </p:nvPr>
        </p:nvSpPr>
        <p:spPr>
          <a:xfrm>
            <a:off x="2346325" y="3081338"/>
            <a:ext cx="6746875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3"/>
          </p:nvPr>
        </p:nvSpPr>
        <p:spPr>
          <a:xfrm>
            <a:off x="2346325" y="2535238"/>
            <a:ext cx="66389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Agenda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8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8"/>
          <p:cNvSpPr/>
          <p:nvPr/>
        </p:nvSpPr>
        <p:spPr>
          <a:xfrm>
            <a:off x="588723" y="588724"/>
            <a:ext cx="11014553" cy="56805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" name="Google Shape;33;p18"/>
          <p:cNvCxnSpPr/>
          <p:nvPr/>
        </p:nvCxnSpPr>
        <p:spPr>
          <a:xfrm>
            <a:off x="1757819" y="2035793"/>
            <a:ext cx="8538576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1720850" y="2438400"/>
            <a:ext cx="8575545" cy="280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81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400"/>
              <a:buFont typeface="Open Sans ExtraBold"/>
              <a:buAutoNum type="arabicPeriod"/>
              <a:defRPr sz="24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810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810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/>
          <p:nvPr/>
        </p:nvSpPr>
        <p:spPr>
          <a:xfrm>
            <a:off x="1820450" y="1220947"/>
            <a:ext cx="58830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Font typeface="Open Sans Light"/>
              <a:buNone/>
            </a:pPr>
            <a:r>
              <a:rPr lang="en-US" sz="36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Agenda</a:t>
            </a:r>
            <a:endParaRPr sz="3600" b="0" i="0" u="none" strike="noStrike" cap="none">
              <a:solidFill>
                <a:srgbClr val="5D5D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">
  <p:cSld name="Two-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9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9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2346325" y="2978150"/>
            <a:ext cx="4289425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" name="Google Shape;40;p19"/>
          <p:cNvCxnSpPr/>
          <p:nvPr/>
        </p:nvCxnSpPr>
        <p:spPr>
          <a:xfrm>
            <a:off x="2384121" y="2001772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" name="Google Shape;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19"/>
          <p:cNvCxnSpPr/>
          <p:nvPr/>
        </p:nvCxnSpPr>
        <p:spPr>
          <a:xfrm flipH="1">
            <a:off x="6861569" y="2624443"/>
            <a:ext cx="36096" cy="260002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2346324" y="2535238"/>
            <a:ext cx="4288651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7269053" y="2535238"/>
            <a:ext cx="4288651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5"/>
          </p:nvPr>
        </p:nvSpPr>
        <p:spPr>
          <a:xfrm>
            <a:off x="7272098" y="2974975"/>
            <a:ext cx="4289425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ldNum" idx="12"/>
          </p:nvPr>
        </p:nvSpPr>
        <p:spPr>
          <a:xfrm>
            <a:off x="2347165" y="6318250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0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" name="Google Shape;51;p20"/>
          <p:cNvCxnSpPr/>
          <p:nvPr/>
        </p:nvCxnSpPr>
        <p:spPr>
          <a:xfrm>
            <a:off x="2384121" y="2001772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" name="Google Shape;5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0"/>
          <p:cNvSpPr/>
          <p:nvPr/>
        </p:nvSpPr>
        <p:spPr>
          <a:xfrm>
            <a:off x="2346544" y="2596953"/>
            <a:ext cx="393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5400"/>
              <a:buFont typeface="Crimson Text"/>
              <a:buNone/>
            </a:pPr>
            <a:r>
              <a:rPr lang="en-US" sz="5400" b="0" i="0" u="none" strike="noStrike" cap="none">
                <a:solidFill>
                  <a:srgbClr val="A5A5A5"/>
                </a:solidFill>
                <a:latin typeface="Crimson Text"/>
                <a:ea typeface="Crimson Text"/>
                <a:cs typeface="Crimson Text"/>
                <a:sym typeface="Crimson Text"/>
              </a:rPr>
              <a:t>“</a:t>
            </a:r>
            <a:endParaRPr sz="5400" b="0" i="0" u="none" strike="noStrike" cap="none">
              <a:solidFill>
                <a:srgbClr val="A5A5A5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54" name="Google Shape;54;p20"/>
          <p:cNvSpPr>
            <a:spLocks noGrp="1"/>
          </p:cNvSpPr>
          <p:nvPr>
            <p:ph type="pic" idx="2"/>
          </p:nvPr>
        </p:nvSpPr>
        <p:spPr>
          <a:xfrm rot="429021">
            <a:off x="8715166" y="1582670"/>
            <a:ext cx="2665962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0"/>
          <p:cNvSpPr txBox="1">
            <a:spLocks noGrp="1"/>
          </p:cNvSpPr>
          <p:nvPr>
            <p:ph type="body" idx="1"/>
          </p:nvPr>
        </p:nvSpPr>
        <p:spPr>
          <a:xfrm>
            <a:off x="2676100" y="5367415"/>
            <a:ext cx="44132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 cap="none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3"/>
          </p:nvPr>
        </p:nvSpPr>
        <p:spPr>
          <a:xfrm>
            <a:off x="2676525" y="2779713"/>
            <a:ext cx="5286375" cy="221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400"/>
              <a:buNone/>
              <a:defRPr sz="2400">
                <a:solidFill>
                  <a:srgbClr val="5D5D5D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Char char="•"/>
              <a:defRPr sz="2400">
                <a:solidFill>
                  <a:srgbClr val="828282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Char char="•"/>
              <a:defRPr sz="2400">
                <a:solidFill>
                  <a:srgbClr val="828282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Char char="•"/>
              <a:defRPr sz="2400">
                <a:solidFill>
                  <a:srgbClr val="828282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2400"/>
              <a:buChar char="•"/>
              <a:defRPr sz="2400">
                <a:solidFill>
                  <a:srgbClr val="82828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4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2325685" y="6332948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>
  <p:cSld name="Bulleted Lis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1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1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1"/>
          <p:cNvSpPr txBox="1">
            <a:spLocks noGrp="1"/>
          </p:cNvSpPr>
          <p:nvPr>
            <p:ph type="sldNum" idx="12"/>
          </p:nvPr>
        </p:nvSpPr>
        <p:spPr>
          <a:xfrm>
            <a:off x="2335568" y="6328495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21"/>
          <p:cNvCxnSpPr/>
          <p:nvPr/>
        </p:nvCxnSpPr>
        <p:spPr>
          <a:xfrm>
            <a:off x="2384121" y="2001772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" name="Google Shape;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2393950" y="2535238"/>
            <a:ext cx="6816725" cy="306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Char char="•"/>
              <a:defRPr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3"/>
          </p:nvPr>
        </p:nvSpPr>
        <p:spPr>
          <a:xfrm>
            <a:off x="2708275" y="6342063"/>
            <a:ext cx="576816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-Out">
  <p:cSld name="Call-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2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2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" name="Google Shape;71;p22"/>
          <p:cNvCxnSpPr/>
          <p:nvPr/>
        </p:nvCxnSpPr>
        <p:spPr>
          <a:xfrm>
            <a:off x="2384121" y="2001772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" name="Google Shape;7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22"/>
          <p:cNvCxnSpPr/>
          <p:nvPr/>
        </p:nvCxnSpPr>
        <p:spPr>
          <a:xfrm>
            <a:off x="2382685" y="3389704"/>
            <a:ext cx="9202993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4" name="Google Shape;74;p22"/>
          <p:cNvCxnSpPr/>
          <p:nvPr/>
        </p:nvCxnSpPr>
        <p:spPr>
          <a:xfrm>
            <a:off x="2382685" y="4675735"/>
            <a:ext cx="9202993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5" name="Google Shape;75;p22"/>
          <p:cNvCxnSpPr/>
          <p:nvPr/>
        </p:nvCxnSpPr>
        <p:spPr>
          <a:xfrm>
            <a:off x="2382685" y="6017521"/>
            <a:ext cx="9202993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2"/>
          </p:nvPr>
        </p:nvSpPr>
        <p:spPr>
          <a:xfrm>
            <a:off x="2457450" y="2378670"/>
            <a:ext cx="15033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body" idx="3"/>
          </p:nvPr>
        </p:nvSpPr>
        <p:spPr>
          <a:xfrm>
            <a:off x="4302125" y="2448025"/>
            <a:ext cx="68326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4"/>
          </p:nvPr>
        </p:nvSpPr>
        <p:spPr>
          <a:xfrm>
            <a:off x="2457450" y="3601170"/>
            <a:ext cx="15033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5"/>
          </p:nvPr>
        </p:nvSpPr>
        <p:spPr>
          <a:xfrm>
            <a:off x="4302125" y="3670525"/>
            <a:ext cx="68326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6"/>
          </p:nvPr>
        </p:nvSpPr>
        <p:spPr>
          <a:xfrm>
            <a:off x="2457450" y="4884025"/>
            <a:ext cx="15033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7"/>
          </p:nvPr>
        </p:nvSpPr>
        <p:spPr>
          <a:xfrm>
            <a:off x="4302125" y="4953380"/>
            <a:ext cx="68326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2341697" y="631647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/>
          <p:nvPr/>
        </p:nvSpPr>
        <p:spPr>
          <a:xfrm>
            <a:off x="1152395" y="0"/>
            <a:ext cx="1103960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2308225" y="6320927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3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3"/>
          <p:cNvSpPr>
            <a:spLocks noGrp="1"/>
          </p:cNvSpPr>
          <p:nvPr>
            <p:ph type="chart" idx="2"/>
          </p:nvPr>
        </p:nvSpPr>
        <p:spPr>
          <a:xfrm>
            <a:off x="2308225" y="2682875"/>
            <a:ext cx="7102475" cy="318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cxnSp>
        <p:nvCxnSpPr>
          <p:cNvPr id="90" name="Google Shape;90;p23"/>
          <p:cNvCxnSpPr/>
          <p:nvPr/>
        </p:nvCxnSpPr>
        <p:spPr>
          <a:xfrm>
            <a:off x="2384121" y="1615723"/>
            <a:ext cx="9177402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91" name="Google Shape;91;p23"/>
          <p:cNvGraphicFramePr/>
          <p:nvPr/>
        </p:nvGraphicFramePr>
        <p:xfrm>
          <a:off x="3704639" y="2683253"/>
          <a:ext cx="4782721" cy="318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2384425" y="823913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  <a:defRPr sz="3600">
                <a:solidFill>
                  <a:srgbClr val="5D5D5D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3"/>
          </p:nvPr>
        </p:nvSpPr>
        <p:spPr>
          <a:xfrm>
            <a:off x="2308225" y="2179638"/>
            <a:ext cx="6676559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1800"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Font typeface="Open Sans Light"/>
              <a:buNone/>
              <a:defRPr sz="36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body" idx="1"/>
          </p:nvPr>
        </p:nvSpPr>
        <p:spPr>
          <a:xfrm>
            <a:off x="5732463" y="2284413"/>
            <a:ext cx="57308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ct val="100000"/>
              <a:buNone/>
            </a:pPr>
            <a:r>
              <a:rPr lang="en-US" b="1"/>
              <a:t>Construction Site Hazard Detection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5D5D"/>
              </a:buClr>
              <a:buSzPct val="100000"/>
              <a:buNone/>
            </a:pPr>
            <a:r>
              <a:rPr lang="en-US" sz="2900"/>
              <a:t>24.678: Computer Vision for Engineers</a:t>
            </a:r>
            <a:endParaRPr/>
          </a:p>
        </p:txBody>
      </p:sp>
      <p:sp>
        <p:nvSpPr>
          <p:cNvPr id="125" name="Google Shape;125;p1"/>
          <p:cNvSpPr txBox="1">
            <a:spLocks noGrp="1"/>
          </p:cNvSpPr>
          <p:nvPr>
            <p:ph type="body" idx="2"/>
          </p:nvPr>
        </p:nvSpPr>
        <p:spPr>
          <a:xfrm>
            <a:off x="5788025" y="4026802"/>
            <a:ext cx="3270250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600"/>
              <a:buNone/>
            </a:pPr>
            <a:r>
              <a:rPr lang="en-US"/>
              <a:t>TEAM BANGALORE</a:t>
            </a:r>
            <a:endParaRPr/>
          </a:p>
        </p:txBody>
      </p:sp>
      <p:sp>
        <p:nvSpPr>
          <p:cNvPr id="126" name="Google Shape;126;p1"/>
          <p:cNvSpPr txBox="1">
            <a:spLocks noGrp="1"/>
          </p:cNvSpPr>
          <p:nvPr>
            <p:ph type="body" idx="3"/>
          </p:nvPr>
        </p:nvSpPr>
        <p:spPr>
          <a:xfrm>
            <a:off x="5781891" y="4449077"/>
            <a:ext cx="59261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</a:pPr>
            <a:r>
              <a:rPr lang="en-US"/>
              <a:t>Peter Blumenstein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</a:pPr>
            <a:r>
              <a:rPr lang="en-US"/>
              <a:t>Nikhil Chinnalapatti Gopinath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</a:pPr>
            <a:r>
              <a:rPr lang="en-US"/>
              <a:t>David Ologan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</a:pPr>
            <a:r>
              <a:rPr lang="en-US"/>
              <a:t>Arpit Sahni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a4b5f893ef_6_30"/>
          <p:cNvSpPr txBox="1">
            <a:spLocks noGrp="1"/>
          </p:cNvSpPr>
          <p:nvPr>
            <p:ph type="body" idx="1"/>
          </p:nvPr>
        </p:nvSpPr>
        <p:spPr>
          <a:xfrm>
            <a:off x="2384425" y="1157300"/>
            <a:ext cx="88956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Fine Tuning and Improvements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g1a4b5f893ef_6_30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aphicFrame>
        <p:nvGraphicFramePr>
          <p:cNvPr id="231" name="Google Shape;231;g1a4b5f893ef_6_30"/>
          <p:cNvGraphicFramePr/>
          <p:nvPr/>
        </p:nvGraphicFramePr>
        <p:xfrm>
          <a:off x="3177200" y="2698150"/>
          <a:ext cx="5240775" cy="2352900"/>
        </p:xfrm>
        <a:graphic>
          <a:graphicData uri="http://schemas.openxmlformats.org/drawingml/2006/table">
            <a:tbl>
              <a:tblPr>
                <a:noFill/>
                <a:tableStyleId>{57D32A54-B4E3-49AD-AD47-754C8D3E0FFF}</a:tableStyleId>
              </a:tblPr>
              <a:tblGrid>
                <a:gridCol w="17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Metrics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Base-line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Improved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Precision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0.697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0.81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Recall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0.497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mAP@0.5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0.60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0.78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2" name="Google Shape;232;g1a4b5f893ef_6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724" y="1161300"/>
            <a:ext cx="676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a4f5fc873f_2_2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Mapping Positions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g1a4f5fc873f_2_2"/>
          <p:cNvSpPr txBox="1">
            <a:spLocks noGrp="1"/>
          </p:cNvSpPr>
          <p:nvPr>
            <p:ph type="body" idx="3"/>
          </p:nvPr>
        </p:nvSpPr>
        <p:spPr>
          <a:xfrm>
            <a:off x="2286225" y="2158250"/>
            <a:ext cx="9269400" cy="19341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0"/>
              <a:t>YOLO outputs pixel values for the center of the bounding box, and the dimensions of the box itself</a:t>
            </a:r>
            <a:endParaRPr sz="1900" b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 b="0"/>
              <a:t>Calculate position by averaging the bottom of the bounding box</a:t>
            </a:r>
            <a:endParaRPr sz="1900" b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 b="0"/>
              <a:t>Transform those pixel values into world coordinates using the matrix formed when preprocessing the site</a:t>
            </a:r>
            <a:endParaRPr sz="1900" b="0"/>
          </a:p>
        </p:txBody>
      </p:sp>
      <p:sp>
        <p:nvSpPr>
          <p:cNvPr id="239" name="Google Shape;239;g1a4f5fc873f_2_2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40" name="Google Shape;240;g1a4f5fc873f_2_2"/>
          <p:cNvPicPr preferRelativeResize="0"/>
          <p:nvPr/>
        </p:nvPicPr>
        <p:blipFill rotWithShape="1">
          <a:blip r:embed="rId3">
            <a:alphaModFix/>
          </a:blip>
          <a:srcRect b="49952"/>
          <a:stretch/>
        </p:blipFill>
        <p:spPr>
          <a:xfrm>
            <a:off x="6734775" y="3533350"/>
            <a:ext cx="4601524" cy="25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a4f5fc873f_2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6325" y="3878450"/>
            <a:ext cx="3988776" cy="22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a4f5fc873f_4_2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Generating Outputs</a:t>
            </a:r>
            <a:endParaRPr/>
          </a:p>
        </p:txBody>
      </p:sp>
      <p:sp>
        <p:nvSpPr>
          <p:cNvPr id="247" name="Google Shape;247;g1a4f5fc873f_4_2"/>
          <p:cNvSpPr txBox="1">
            <a:spLocks noGrp="1"/>
          </p:cNvSpPr>
          <p:nvPr>
            <p:ph type="body" idx="2"/>
          </p:nvPr>
        </p:nvSpPr>
        <p:spPr>
          <a:xfrm>
            <a:off x="2223600" y="2140350"/>
            <a:ext cx="9029100" cy="16701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To generate an output video mapping worker positions: 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○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Scale the worker world coordinates to pixel coordinates by the size of each frame and the length of our boundary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Combine each individual frame of the output video to create an animation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Given the predefined hazard areas, we can classify workers in danger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g1a4f5fc873f_4_2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49" name="Google Shape;249;g1a4f5fc873f_4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325" y="3920650"/>
            <a:ext cx="2397400" cy="2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a4f5fc873f_4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275" y="3885249"/>
            <a:ext cx="2397400" cy="23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a4f5fc873f_4_2"/>
          <p:cNvSpPr/>
          <p:nvPr/>
        </p:nvSpPr>
        <p:spPr>
          <a:xfrm>
            <a:off x="5532550" y="4906500"/>
            <a:ext cx="1025100" cy="4383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a4f5fc873f_4_2"/>
          <p:cNvSpPr txBox="1"/>
          <p:nvPr/>
        </p:nvSpPr>
        <p:spPr>
          <a:xfrm>
            <a:off x="3231925" y="6357450"/>
            <a:ext cx="181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Frame at t = 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3" name="Google Shape;253;g1a4f5fc873f_4_2"/>
          <p:cNvSpPr txBox="1"/>
          <p:nvPr/>
        </p:nvSpPr>
        <p:spPr>
          <a:xfrm>
            <a:off x="7131700" y="6357450"/>
            <a:ext cx="181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Frame at t = t+1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a4b5f893ef_6_22"/>
          <p:cNvSpPr txBox="1">
            <a:spLocks noGrp="1"/>
          </p:cNvSpPr>
          <p:nvPr>
            <p:ph type="body" idx="1"/>
          </p:nvPr>
        </p:nvSpPr>
        <p:spPr>
          <a:xfrm>
            <a:off x="2384425" y="1157300"/>
            <a:ext cx="88956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g1a4b5f893ef_6_22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" name="obj">
            <a:hlinkClick r:id="" action="ppaction://media"/>
            <a:extLst>
              <a:ext uri="{FF2B5EF4-FFF2-40B4-BE49-F238E27FC236}">
                <a16:creationId xmlns:a16="http://schemas.microsoft.com/office/drawing/2014/main" id="{7EB21388-7FB7-A075-32E8-42BE154379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215" t="-208"/>
          <a:stretch/>
        </p:blipFill>
        <p:spPr>
          <a:xfrm>
            <a:off x="2114752" y="2275608"/>
            <a:ext cx="4717473" cy="3677341"/>
          </a:xfrm>
          <a:prstGeom prst="rect">
            <a:avLst/>
          </a:prstGeom>
        </p:spPr>
      </p:pic>
      <p:pic>
        <p:nvPicPr>
          <p:cNvPr id="3" name="MAPS">
            <a:hlinkClick r:id="" action="ppaction://media"/>
            <a:extLst>
              <a:ext uri="{FF2B5EF4-FFF2-40B4-BE49-F238E27FC236}">
                <a16:creationId xmlns:a16="http://schemas.microsoft.com/office/drawing/2014/main" id="{DBAA129D-52BD-D84E-4B77-9EFF55183D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7469" y="2275608"/>
            <a:ext cx="4717473" cy="3677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Product Capabilities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9"/>
          <p:cNvSpPr txBox="1">
            <a:spLocks noGrp="1"/>
          </p:cNvSpPr>
          <p:nvPr>
            <p:ph type="body" idx="2"/>
          </p:nvPr>
        </p:nvSpPr>
        <p:spPr>
          <a:xfrm>
            <a:off x="2346325" y="2267165"/>
            <a:ext cx="90423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Identify workers and draw bounding boxes around them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Defines the boundaries and hazardous zones in the construction sites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Transforms the workers positions into coordinate system of the construction site.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Identifies the workers that are outside of the safe and raises a warning on crossing 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9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a4f5fc873f_5_26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Product Limitations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g1a4f5fc873f_5_26"/>
          <p:cNvSpPr txBox="1">
            <a:spLocks noGrp="1"/>
          </p:cNvSpPr>
          <p:nvPr>
            <p:ph type="body" idx="2"/>
          </p:nvPr>
        </p:nvSpPr>
        <p:spPr>
          <a:xfrm>
            <a:off x="2346325" y="2267165"/>
            <a:ext cx="90423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Model cannot fully handle occlusions, fails to identify construction workers in some cases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○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Could possibly be resolved by merging multiple camera angles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Model requires manual selection of the boundary points and the hazardous zones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○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Can be done automatically with input of the floor plan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Can only identify workers it the camera feed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○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Should identify hazardous equipment and the dangers of that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g1a4f5fc873f_5_26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Why our Product?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10"/>
          <p:cNvSpPr txBox="1">
            <a:spLocks noGrp="1"/>
          </p:cNvSpPr>
          <p:nvPr>
            <p:ph type="body" idx="2"/>
          </p:nvPr>
        </p:nvSpPr>
        <p:spPr>
          <a:xfrm>
            <a:off x="2384425" y="2275000"/>
            <a:ext cx="9102000" cy="3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Pre-existing solutions require specialized equipment like LIDAR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Our product uses RGB camera (cheap and accessible), already present in CCTV systems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We guarantee accurate and fast Detection and processing.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Not too computational intensive. Can be deployed on mobile architectures.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10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Future Scope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11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89" name="Google Shape;28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850" y="1123163"/>
            <a:ext cx="79057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 txBox="1">
            <a:spLocks noGrp="1"/>
          </p:cNvSpPr>
          <p:nvPr>
            <p:ph type="body" idx="2"/>
          </p:nvPr>
        </p:nvSpPr>
        <p:spPr>
          <a:xfrm>
            <a:off x="2384425" y="2275000"/>
            <a:ext cx="9102000" cy="3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Implementation of detection of other hazards in the workspace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Incorporation of floor plans to automatically detect the boundaries and hazardous zones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Stitching multiple cameras into the input to prevent occlusion and more accurate estimation of the depth and position of the worker.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Better object detection model and training dataset to detect workers more accurately, and the other things in a construction site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body" idx="1"/>
          </p:nvPr>
        </p:nvSpPr>
        <p:spPr>
          <a:xfrm>
            <a:off x="3154363" y="3044825"/>
            <a:ext cx="58833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body" idx="4294967295"/>
          </p:nvPr>
        </p:nvSpPr>
        <p:spPr>
          <a:xfrm>
            <a:off x="2722500" y="4130213"/>
            <a:ext cx="67470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000"/>
              <a:buNone/>
            </a:pPr>
            <a:r>
              <a:rPr lang="en-US">
                <a:solidFill>
                  <a:schemeClr val="lt1"/>
                </a:solidFill>
              </a:rPr>
              <a:t>Any Questions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Problem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3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677525" y="3766425"/>
            <a:ext cx="2542800" cy="24846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155675" y="2095800"/>
            <a:ext cx="2542800" cy="2484600"/>
          </a:xfrm>
          <a:prstGeom prst="ellipse">
            <a:avLst/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9392725" y="2095800"/>
            <a:ext cx="2542800" cy="2484600"/>
          </a:xfrm>
          <a:prstGeom prst="ellipse">
            <a:avLst/>
          </a:prstGeom>
          <a:solidFill>
            <a:srgbClr val="783F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2249150" y="5561275"/>
            <a:ext cx="1431703" cy="4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Worker Injury</a:t>
            </a:r>
            <a:b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 Rate</a:t>
            </a:r>
          </a:p>
        </p:txBody>
      </p:sp>
      <p:sp>
        <p:nvSpPr>
          <p:cNvPr id="137" name="Google Shape;137;p3"/>
          <p:cNvSpPr/>
          <p:nvPr/>
        </p:nvSpPr>
        <p:spPr>
          <a:xfrm>
            <a:off x="4587425" y="3885175"/>
            <a:ext cx="1679305" cy="4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Worker Fatality</a:t>
            </a:r>
            <a:b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 Rate</a:t>
            </a:r>
          </a:p>
        </p:txBody>
      </p:sp>
      <p:sp>
        <p:nvSpPr>
          <p:cNvPr id="138" name="Google Shape;138;p3"/>
          <p:cNvSpPr/>
          <p:nvPr/>
        </p:nvSpPr>
        <p:spPr>
          <a:xfrm>
            <a:off x="10141150" y="3783200"/>
            <a:ext cx="1057187" cy="6469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Industry </a:t>
            </a:r>
            <a:b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Total</a:t>
            </a:r>
          </a:p>
        </p:txBody>
      </p:sp>
      <p:pic>
        <p:nvPicPr>
          <p:cNvPr id="139" name="Google Shape;13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665" y="1185125"/>
            <a:ext cx="54292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1693600" y="4159650"/>
            <a:ext cx="25428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1.1%</a:t>
            </a:r>
            <a:endParaRPr sz="7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4283625" y="2318425"/>
            <a:ext cx="22869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10.2/</a:t>
            </a:r>
            <a:endParaRPr sz="4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100,000</a:t>
            </a:r>
            <a:endParaRPr sz="4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9526300" y="2489025"/>
            <a:ext cx="22869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$5B</a:t>
            </a:r>
            <a:endParaRPr sz="7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6774200" y="3766425"/>
            <a:ext cx="2542800" cy="2484600"/>
          </a:xfrm>
          <a:prstGeom prst="ellipse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6774200" y="4144200"/>
            <a:ext cx="25428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$1M</a:t>
            </a:r>
            <a:endParaRPr sz="7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7250838" y="5537000"/>
            <a:ext cx="1589515" cy="49155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Company Cost</a:t>
            </a:r>
            <a:b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Arial"/>
              </a:rPr>
              <a:t>Per Fatality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Our Proposal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4"/>
          <p:cNvSpPr txBox="1">
            <a:spLocks noGrp="1"/>
          </p:cNvSpPr>
          <p:nvPr>
            <p:ph type="sldNum" idx="12"/>
          </p:nvPr>
        </p:nvSpPr>
        <p:spPr>
          <a:xfrm>
            <a:off x="2346325" y="6412784"/>
            <a:ext cx="3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5359800" y="4543175"/>
            <a:ext cx="2934900" cy="2208300"/>
          </a:xfrm>
          <a:prstGeom prst="downArrow">
            <a:avLst>
              <a:gd name="adj1" fmla="val 67326"/>
              <a:gd name="adj2" fmla="val 50000"/>
            </a:avLst>
          </a:prstGeom>
          <a:solidFill>
            <a:srgbClr val="F6B26B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 txBox="1"/>
          <p:nvPr/>
        </p:nvSpPr>
        <p:spPr>
          <a:xfrm>
            <a:off x="5890050" y="4468030"/>
            <a:ext cx="1874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Open Sans"/>
                <a:ea typeface="Open Sans"/>
                <a:cs typeface="Open Sans"/>
                <a:sym typeface="Open Sans"/>
              </a:rPr>
              <a:t>Injury &amp; Fatality Rates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Open Sans"/>
                <a:ea typeface="Open Sans"/>
                <a:cs typeface="Open Sans"/>
                <a:sym typeface="Open Sans"/>
              </a:rPr>
              <a:t>Workers Comp. Premiums</a:t>
            </a:r>
            <a:endParaRPr sz="1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4" name="Google Shape;154;p4"/>
          <p:cNvSpPr/>
          <p:nvPr/>
        </p:nvSpPr>
        <p:spPr>
          <a:xfrm rot="10800000">
            <a:off x="5359800" y="1039325"/>
            <a:ext cx="2934900" cy="2208300"/>
          </a:xfrm>
          <a:prstGeom prst="downArrow">
            <a:avLst>
              <a:gd name="adj1" fmla="val 67326"/>
              <a:gd name="adj2" fmla="val 50000"/>
            </a:avLst>
          </a:prstGeom>
          <a:solidFill>
            <a:srgbClr val="93C47D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 txBox="1"/>
          <p:nvPr/>
        </p:nvSpPr>
        <p:spPr>
          <a:xfrm>
            <a:off x="5890050" y="1778748"/>
            <a:ext cx="1874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Open Sans"/>
                <a:ea typeface="Open Sans"/>
                <a:cs typeface="Open Sans"/>
                <a:sym typeface="Open Sans"/>
              </a:rPr>
              <a:t>Productivity</a:t>
            </a:r>
            <a:endParaRPr sz="19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Open Sans"/>
                <a:ea typeface="Open Sans"/>
                <a:cs typeface="Open Sans"/>
                <a:sym typeface="Open Sans"/>
              </a:rPr>
              <a:t>Workers’ satisfaction</a:t>
            </a:r>
            <a:endParaRPr sz="19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3966600" y="3323750"/>
            <a:ext cx="5721300" cy="11433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Open Sans"/>
                <a:ea typeface="Open Sans"/>
                <a:cs typeface="Open Sans"/>
                <a:sym typeface="Open Sans"/>
              </a:rPr>
              <a:t>Identify hazards on work sites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Open Sans"/>
                <a:ea typeface="Open Sans"/>
                <a:cs typeface="Open Sans"/>
                <a:sym typeface="Open Sans"/>
              </a:rPr>
              <a:t>Track worker proximity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Open Sans"/>
                <a:ea typeface="Open Sans"/>
                <a:cs typeface="Open Sans"/>
                <a:sym typeface="Open Sans"/>
              </a:rPr>
              <a:t>Alert workers who within dangerous limits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 b="-11594"/>
          <a:stretch/>
        </p:blipFill>
        <p:spPr>
          <a:xfrm>
            <a:off x="1528575" y="1058300"/>
            <a:ext cx="609650" cy="8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a4f5fc873f_5_0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Budget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g1a4f5fc873f_5_0"/>
          <p:cNvSpPr txBox="1">
            <a:spLocks noGrp="1"/>
          </p:cNvSpPr>
          <p:nvPr>
            <p:ph type="sldNum" idx="12"/>
          </p:nvPr>
        </p:nvSpPr>
        <p:spPr>
          <a:xfrm>
            <a:off x="2346325" y="6412784"/>
            <a:ext cx="3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64" name="Google Shape;164;g1a4f5fc873f_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500" y="1161313"/>
            <a:ext cx="7143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a4f5fc873f_5_0"/>
          <p:cNvSpPr/>
          <p:nvPr/>
        </p:nvSpPr>
        <p:spPr>
          <a:xfrm>
            <a:off x="2773049" y="3250954"/>
            <a:ext cx="2814300" cy="28143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</p:txBody>
      </p:sp>
      <p:sp>
        <p:nvSpPr>
          <p:cNvPr id="166" name="Google Shape;166;g1a4f5fc873f_5_0"/>
          <p:cNvSpPr txBox="1"/>
          <p:nvPr/>
        </p:nvSpPr>
        <p:spPr>
          <a:xfrm>
            <a:off x="2441250" y="2555475"/>
            <a:ext cx="3869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Open Sans Light"/>
                <a:ea typeface="Open Sans Light"/>
                <a:cs typeface="Open Sans Light"/>
                <a:sym typeface="Open Sans Light"/>
              </a:rPr>
              <a:t>Cost of Implementation of Lidar</a:t>
            </a:r>
            <a:endParaRPr sz="1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7" name="Google Shape;167;g1a4f5fc873f_5_0"/>
          <p:cNvSpPr txBox="1"/>
          <p:nvPr/>
        </p:nvSpPr>
        <p:spPr>
          <a:xfrm>
            <a:off x="2441253" y="4242454"/>
            <a:ext cx="347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/>
              <a:t>$23,000</a:t>
            </a:r>
            <a:endParaRPr sz="2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8" name="Google Shape;168;g1a4f5fc873f_5_0"/>
          <p:cNvSpPr txBox="1"/>
          <p:nvPr/>
        </p:nvSpPr>
        <p:spPr>
          <a:xfrm>
            <a:off x="7217299" y="3048075"/>
            <a:ext cx="3804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Open Sans Light"/>
                <a:ea typeface="Open Sans Light"/>
                <a:cs typeface="Open Sans Light"/>
                <a:sym typeface="Open Sans Light"/>
              </a:rPr>
              <a:t>Cost of Implementation of CCTV</a:t>
            </a:r>
            <a:endParaRPr sz="1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9" name="Google Shape;169;g1a4f5fc873f_5_0"/>
          <p:cNvSpPr/>
          <p:nvPr/>
        </p:nvSpPr>
        <p:spPr>
          <a:xfrm>
            <a:off x="8105000" y="3643351"/>
            <a:ext cx="2029500" cy="20295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</p:txBody>
      </p:sp>
      <p:sp>
        <p:nvSpPr>
          <p:cNvPr id="170" name="Google Shape;170;g1a4f5fc873f_5_0"/>
          <p:cNvSpPr txBox="1"/>
          <p:nvPr/>
        </p:nvSpPr>
        <p:spPr>
          <a:xfrm>
            <a:off x="7380803" y="4304104"/>
            <a:ext cx="347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/>
              <a:t>$7,000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Our Method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8"/>
          <p:cNvSpPr txBox="1">
            <a:spLocks noGrp="1"/>
          </p:cNvSpPr>
          <p:nvPr>
            <p:ph type="sldNum" idx="12"/>
          </p:nvPr>
        </p:nvSpPr>
        <p:spPr>
          <a:xfrm>
            <a:off x="2619950" y="6347092"/>
            <a:ext cx="3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6537894" y="4576542"/>
            <a:ext cx="2971800" cy="6858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Map positions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5205833" y="3775955"/>
            <a:ext cx="2971800" cy="685800"/>
          </a:xfrm>
          <a:prstGeom prst="chevron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Apply YOLO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2234025" y="2223000"/>
            <a:ext cx="2971800" cy="666600"/>
          </a:xfrm>
          <a:prstGeom prst="homePlate">
            <a:avLst>
              <a:gd name="adj" fmla="val 50000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Preprocess site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3566108" y="2989867"/>
            <a:ext cx="2971800" cy="685800"/>
          </a:xfrm>
          <a:prstGeom prst="chevron">
            <a:avLst>
              <a:gd name="adj" fmla="val 50000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Read video stream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8177619" y="5377142"/>
            <a:ext cx="2971800" cy="6858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 video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525" y="1185075"/>
            <a:ext cx="6953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a4b5f893ef_2_1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Preprocessing the Site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g1a4b5f893ef_2_1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89" name="Google Shape;189;g1a4b5f893ef_2_1"/>
          <p:cNvSpPr/>
          <p:nvPr/>
        </p:nvSpPr>
        <p:spPr>
          <a:xfrm>
            <a:off x="2277600" y="2231100"/>
            <a:ext cx="1600200" cy="16002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Fixed Camera</a:t>
            </a:r>
            <a:endParaRPr sz="2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g1a4b5f893ef_2_1"/>
          <p:cNvSpPr/>
          <p:nvPr/>
        </p:nvSpPr>
        <p:spPr>
          <a:xfrm>
            <a:off x="4486125" y="2574000"/>
            <a:ext cx="914400" cy="914400"/>
          </a:xfrm>
          <a:prstGeom prst="plus">
            <a:avLst>
              <a:gd name="adj" fmla="val 3919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a4b5f893ef_2_1"/>
          <p:cNvSpPr/>
          <p:nvPr/>
        </p:nvSpPr>
        <p:spPr>
          <a:xfrm>
            <a:off x="6008850" y="2231100"/>
            <a:ext cx="1600200" cy="16002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 Known Positions</a:t>
            </a:r>
            <a:endParaRPr sz="2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g1a4b5f893ef_2_1"/>
          <p:cNvSpPr/>
          <p:nvPr/>
        </p:nvSpPr>
        <p:spPr>
          <a:xfrm>
            <a:off x="7915100" y="2574000"/>
            <a:ext cx="1336800" cy="9144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a4b5f893ef_2_1"/>
          <p:cNvSpPr/>
          <p:nvPr/>
        </p:nvSpPr>
        <p:spPr>
          <a:xfrm>
            <a:off x="9557950" y="2231100"/>
            <a:ext cx="1719900" cy="16002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Coordinate Transform Matrix</a:t>
            </a:r>
            <a:endParaRPr sz="2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g1a4b5f893ef_2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188" y="4258900"/>
            <a:ext cx="508753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a4b5f893ef_2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1262" y="1161313"/>
            <a:ext cx="676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a4b5f893ef_0_0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YOLOV7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g1a4b5f893ef_0_0"/>
          <p:cNvSpPr txBox="1">
            <a:spLocks noGrp="1"/>
          </p:cNvSpPr>
          <p:nvPr>
            <p:ph type="body" idx="2"/>
          </p:nvPr>
        </p:nvSpPr>
        <p:spPr>
          <a:xfrm>
            <a:off x="2167000" y="2153375"/>
            <a:ext cx="5682000" cy="2879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Outperforms all transformer based and convolutional neural network based detectors in range of 5FPS and 160FPS.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YOLOv7 has the highest AP OF 56.8% of among real-time object detectors.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75% fewer parameters than previous Bag of freebies model( yolov4)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1a4b5f893ef_0_0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03" name="Google Shape;203;g1a4b5f893e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5150" y="390038"/>
            <a:ext cx="3526649" cy="30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a4b5f893e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5150" y="3781575"/>
            <a:ext cx="3526649" cy="25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a4b5f893e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0724" y="1161300"/>
            <a:ext cx="676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4b5f893ef_6_5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3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YOLOV7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g1a4b5f893ef_6_5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12" name="Google Shape;212;g1a4b5f893ef_6_5"/>
          <p:cNvSpPr txBox="1"/>
          <p:nvPr/>
        </p:nvSpPr>
        <p:spPr>
          <a:xfrm>
            <a:off x="2167000" y="2118375"/>
            <a:ext cx="4534500" cy="43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MS COCO Dataset to train the Model.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Backbone is composed of Convolution Layers that extracts features using improved Pretrained Model E-LAN weights.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rPr>
              <a:t>The Neck Collects feature maps from different stages and predicts the bounding box coordinates and classification probabilities.</a:t>
            </a:r>
            <a:endParaRPr sz="1900">
              <a:solidFill>
                <a:srgbClr val="5D5D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g1a4b5f893ef_6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700" y="2455950"/>
            <a:ext cx="5334575" cy="26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a4b5f893ef_6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724" y="1161300"/>
            <a:ext cx="676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a4b5f893ef_2_8"/>
          <p:cNvSpPr txBox="1">
            <a:spLocks noGrp="1"/>
          </p:cNvSpPr>
          <p:nvPr>
            <p:ph type="body" idx="1"/>
          </p:nvPr>
        </p:nvSpPr>
        <p:spPr>
          <a:xfrm>
            <a:off x="2384425" y="1157300"/>
            <a:ext cx="8895600" cy="646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Transfer Learning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g1a4b5f893ef_2_8"/>
          <p:cNvSpPr txBox="1">
            <a:spLocks noGrp="1"/>
          </p:cNvSpPr>
          <p:nvPr>
            <p:ph type="sldNum" idx="12"/>
          </p:nvPr>
        </p:nvSpPr>
        <p:spPr>
          <a:xfrm>
            <a:off x="2346325" y="6318042"/>
            <a:ext cx="350400" cy="338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600"/>
              <a:buFont typeface="Open Sans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21" name="Google Shape;221;g1a4b5f893ef_2_8"/>
          <p:cNvSpPr txBox="1"/>
          <p:nvPr/>
        </p:nvSpPr>
        <p:spPr>
          <a:xfrm>
            <a:off x="1600925" y="2200450"/>
            <a:ext cx="5099100" cy="41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1397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Take Final layers from a model trained previously on COCO dataset. </a:t>
            </a:r>
            <a:endParaRPr sz="1900">
              <a:solidFill>
                <a:srgbClr val="5D5D5D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97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Freeze all layers except Last Few.</a:t>
            </a:r>
            <a:endParaRPr sz="1900">
              <a:solidFill>
                <a:srgbClr val="5D5D5D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5D5D5D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97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D5D5D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5D5D5D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Exploit previous Low level feature detection capability and then combine it with higher level features learned with new dataset(Construction Worker Dataset).</a:t>
            </a:r>
            <a:endParaRPr sz="1900">
              <a:solidFill>
                <a:srgbClr val="5D5D5D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g1a4b5f893ef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376" y="2263249"/>
            <a:ext cx="5099100" cy="214329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a4b5f893ef_2_8"/>
          <p:cNvSpPr txBox="1"/>
          <p:nvPr/>
        </p:nvSpPr>
        <p:spPr>
          <a:xfrm>
            <a:off x="7919750" y="4473475"/>
            <a:ext cx="352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Example Image with annotations from the Construction Worker Dataset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24" name="Google Shape;224;g1a4b5f893ef_2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724" y="1161300"/>
            <a:ext cx="676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U">
      <a:dk1>
        <a:srgbClr val="404040"/>
      </a:dk1>
      <a:lt1>
        <a:srgbClr val="FFFFFF"/>
      </a:lt1>
      <a:dk2>
        <a:srgbClr val="898989"/>
      </a:dk2>
      <a:lt2>
        <a:srgbClr val="BABABA"/>
      </a:lt2>
      <a:accent1>
        <a:srgbClr val="BB0000"/>
      </a:accent1>
      <a:accent2>
        <a:srgbClr val="404040"/>
      </a:accent2>
      <a:accent3>
        <a:srgbClr val="BABABA"/>
      </a:accent3>
      <a:accent4>
        <a:srgbClr val="00337F"/>
      </a:accent4>
      <a:accent5>
        <a:srgbClr val="AA6600"/>
      </a:accent5>
      <a:accent6>
        <a:srgbClr val="006677"/>
      </a:accent6>
      <a:hlink>
        <a:srgbClr val="00337F"/>
      </a:hlink>
      <a:folHlink>
        <a:srgbClr val="AA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880</Words>
  <Application>Microsoft Office PowerPoint</Application>
  <PresentationFormat>Widescreen</PresentationFormat>
  <Paragraphs>175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Open Sans ExtraBold</vt:lpstr>
      <vt:lpstr>Open Sans Light</vt:lpstr>
      <vt:lpstr>Arial</vt:lpstr>
      <vt:lpstr>Crimson Text</vt:lpstr>
      <vt:lpstr>Roboto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Ologan</dc:creator>
  <cp:lastModifiedBy>Peter Blumenstein</cp:lastModifiedBy>
  <cp:revision>2</cp:revision>
  <dcterms:created xsi:type="dcterms:W3CDTF">2022-12-03T23:24:18Z</dcterms:created>
  <dcterms:modified xsi:type="dcterms:W3CDTF">2022-12-05T18:09:54Z</dcterms:modified>
</cp:coreProperties>
</file>